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2"/>
  </p:notesMasterIdLst>
  <p:sldIdLst>
    <p:sldId id="256" r:id="rId2"/>
    <p:sldId id="310" r:id="rId3"/>
    <p:sldId id="262" r:id="rId4"/>
    <p:sldId id="442" r:id="rId5"/>
    <p:sldId id="441" r:id="rId6"/>
    <p:sldId id="316" r:id="rId7"/>
    <p:sldId id="281" r:id="rId8"/>
    <p:sldId id="286" r:id="rId9"/>
    <p:sldId id="284" r:id="rId10"/>
    <p:sldId id="302" r:id="rId11"/>
    <p:sldId id="297" r:id="rId12"/>
    <p:sldId id="296" r:id="rId13"/>
    <p:sldId id="300" r:id="rId14"/>
    <p:sldId id="305" r:id="rId15"/>
    <p:sldId id="319" r:id="rId16"/>
    <p:sldId id="320" r:id="rId17"/>
    <p:sldId id="321" r:id="rId18"/>
    <p:sldId id="444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445" r:id="rId29"/>
    <p:sldId id="338" r:id="rId30"/>
    <p:sldId id="340" r:id="rId31"/>
    <p:sldId id="383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3" r:id="rId44"/>
    <p:sldId id="354" r:id="rId45"/>
    <p:sldId id="355" r:id="rId46"/>
    <p:sldId id="357" r:id="rId47"/>
    <p:sldId id="356" r:id="rId48"/>
    <p:sldId id="448" r:id="rId49"/>
    <p:sldId id="358" r:id="rId50"/>
    <p:sldId id="359" r:id="rId51"/>
    <p:sldId id="449" r:id="rId52"/>
    <p:sldId id="377" r:id="rId53"/>
    <p:sldId id="360" r:id="rId54"/>
    <p:sldId id="361" r:id="rId55"/>
    <p:sldId id="364" r:id="rId56"/>
    <p:sldId id="362" r:id="rId57"/>
    <p:sldId id="363" r:id="rId58"/>
    <p:sldId id="365" r:id="rId59"/>
    <p:sldId id="366" r:id="rId60"/>
    <p:sldId id="450" r:id="rId61"/>
    <p:sldId id="367" r:id="rId62"/>
    <p:sldId id="368" r:id="rId63"/>
    <p:sldId id="369" r:id="rId64"/>
    <p:sldId id="375" r:id="rId65"/>
    <p:sldId id="370" r:id="rId66"/>
    <p:sldId id="385" r:id="rId67"/>
    <p:sldId id="386" r:id="rId68"/>
    <p:sldId id="395" r:id="rId69"/>
    <p:sldId id="396" r:id="rId70"/>
    <p:sldId id="397" r:id="rId71"/>
    <p:sldId id="399" r:id="rId72"/>
    <p:sldId id="371" r:id="rId73"/>
    <p:sldId id="372" r:id="rId74"/>
    <p:sldId id="373" r:id="rId75"/>
    <p:sldId id="374" r:id="rId76"/>
    <p:sldId id="376" r:id="rId77"/>
    <p:sldId id="378" r:id="rId78"/>
    <p:sldId id="379" r:id="rId79"/>
    <p:sldId id="380" r:id="rId80"/>
    <p:sldId id="423" r:id="rId81"/>
    <p:sldId id="424" r:id="rId82"/>
    <p:sldId id="381" r:id="rId83"/>
    <p:sldId id="400" r:id="rId84"/>
    <p:sldId id="382" r:id="rId85"/>
    <p:sldId id="384" r:id="rId86"/>
    <p:sldId id="401" r:id="rId87"/>
    <p:sldId id="406" r:id="rId88"/>
    <p:sldId id="402" r:id="rId89"/>
    <p:sldId id="403" r:id="rId90"/>
    <p:sldId id="405" r:id="rId91"/>
    <p:sldId id="404" r:id="rId92"/>
    <p:sldId id="407" r:id="rId93"/>
    <p:sldId id="408" r:id="rId94"/>
    <p:sldId id="415" r:id="rId95"/>
    <p:sldId id="410" r:id="rId96"/>
    <p:sldId id="416" r:id="rId97"/>
    <p:sldId id="417" r:id="rId98"/>
    <p:sldId id="418" r:id="rId99"/>
    <p:sldId id="419" r:id="rId100"/>
    <p:sldId id="413" r:id="rId101"/>
    <p:sldId id="420" r:id="rId102"/>
    <p:sldId id="421" r:id="rId103"/>
    <p:sldId id="422" r:id="rId104"/>
    <p:sldId id="425" r:id="rId105"/>
    <p:sldId id="426" r:id="rId106"/>
    <p:sldId id="427" r:id="rId107"/>
    <p:sldId id="433" r:id="rId108"/>
    <p:sldId id="432" r:id="rId109"/>
    <p:sldId id="428" r:id="rId110"/>
    <p:sldId id="435" r:id="rId111"/>
    <p:sldId id="436" r:id="rId112"/>
    <p:sldId id="429" r:id="rId113"/>
    <p:sldId id="437" r:id="rId114"/>
    <p:sldId id="431" r:id="rId115"/>
    <p:sldId id="438" r:id="rId116"/>
    <p:sldId id="439" r:id="rId117"/>
    <p:sldId id="430" r:id="rId118"/>
    <p:sldId id="446" r:id="rId119"/>
    <p:sldId id="440" r:id="rId120"/>
    <p:sldId id="447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  <p14:sldId id="442"/>
          </p14:sldIdLst>
        </p14:section>
        <p14:section name="Recap" id="{6A6D349D-458C-EE43-8FB6-14D2EE188819}">
          <p14:sldIdLst>
            <p14:sldId id="441"/>
            <p14:sldId id="316"/>
            <p14:sldId id="281"/>
            <p14:sldId id="286"/>
            <p14:sldId id="284"/>
            <p14:sldId id="302"/>
            <p14:sldId id="297"/>
            <p14:sldId id="296"/>
            <p14:sldId id="300"/>
            <p14:sldId id="305"/>
            <p14:sldId id="319"/>
            <p14:sldId id="320"/>
            <p14:sldId id="321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0"/>
    <p:restoredTop sz="90586"/>
  </p:normalViewPr>
  <p:slideViewPr>
    <p:cSldViewPr snapToGrid="0" snapToObjects="1">
      <p:cViewPr varScale="1">
        <p:scale>
          <a:sx n="101" d="100"/>
          <a:sy n="101" d="100"/>
        </p:scale>
        <p:origin x="2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Run: </a:t>
            </a:r>
            <a:r>
              <a:rPr lang="en-US" baseline="0" dirty="0" err="1"/>
              <a:t>init</a:t>
            </a:r>
            <a:r>
              <a:rPr lang="en-US" baseline="0" dirty="0"/>
              <a:t> graphics and adding moles</a:t>
            </a:r>
          </a:p>
          <a:p>
            <a:r>
              <a:rPr lang="en-US" baseline="0" dirty="0" err="1"/>
              <a:t>MouseClicked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remove moles, increment score</a:t>
            </a:r>
          </a:p>
          <a:p>
            <a:r>
              <a:rPr lang="en-US" baseline="0" dirty="0" err="1"/>
              <a:t>Ivars</a:t>
            </a:r>
            <a:r>
              <a:rPr lang="en-US" baseline="0" dirty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Returns</a:t>
            </a:r>
            <a:r>
              <a:rPr lang="en-US" baseline="0" dirty="0"/>
              <a:t> </a:t>
            </a:r>
            <a:r>
              <a:rPr lang="en-US" baseline="0" dirty="0" err="1"/>
              <a:t>GObject</a:t>
            </a:r>
            <a:endParaRPr lang="en-US" baseline="0" dirty="0"/>
          </a:p>
          <a:p>
            <a:r>
              <a:rPr lang="en-US" baseline="0" dirty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Units</a:t>
            </a:r>
            <a:r>
              <a:rPr lang="en-US" baseline="0" dirty="0"/>
              <a:t> = pixels</a:t>
            </a:r>
          </a:p>
          <a:p>
            <a:r>
              <a:rPr lang="en-US" baseline="0" dirty="0"/>
              <a:t>Assignment 4</a:t>
            </a:r>
          </a:p>
          <a:p>
            <a:r>
              <a:rPr lang="en-US" baseline="0" dirty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values!  Different</a:t>
            </a:r>
            <a:r>
              <a:rPr lang="en-US" baseline="0" dirty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Units</a:t>
            </a:r>
            <a:r>
              <a:rPr lang="en-US" baseline="0" dirty="0"/>
              <a:t> = pixels</a:t>
            </a:r>
          </a:p>
          <a:p>
            <a:r>
              <a:rPr lang="en-US" baseline="0" dirty="0"/>
              <a:t>Assignment 4</a:t>
            </a:r>
          </a:p>
          <a:p>
            <a:r>
              <a:rPr lang="en-US" baseline="0" dirty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04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  <a:p>
            <a:r>
              <a:rPr lang="en-US" dirty="0"/>
              <a:t>(could return modified</a:t>
            </a:r>
            <a:r>
              <a:rPr lang="en-US" baseline="0" dirty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15</a:t>
            </a:r>
            <a:br>
              <a:rPr lang="en-US" dirty="0"/>
            </a:br>
            <a:r>
              <a:rPr lang="en-US" dirty="0"/>
              <a:t>Events and Memory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Example: Doodler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 But now I’m yellow</a:t>
            </a:r>
            <a:r>
              <a:rPr lang="mr-IN" sz="260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.what </a:t>
            </a:r>
            <a:r>
              <a:rPr lang="en-US" sz="2600" i="1" dirty="0">
                <a:solidFill>
                  <a:sysClr val="windowText" lastClr="000000"/>
                </a:solidFill>
              </a:rPr>
              <a:t>happened</a:t>
            </a:r>
            <a:r>
              <a:rPr lang="en-US" sz="2600" dirty="0">
                <a:solidFill>
                  <a:sysClr val="windowText" lastClr="000000"/>
                </a:solidFill>
              </a:rPr>
              <a:t> to you??!</a:t>
            </a: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>
                <a:solidFill>
                  <a:srgbClr val="0070C0"/>
                </a:solidFill>
              </a:rPr>
              <a:t>value </a:t>
            </a:r>
            <a:r>
              <a:rPr lang="en-US" sz="3600" i="1">
                <a:solidFill>
                  <a:srgbClr val="0070C0"/>
                </a:solidFill>
              </a:rPr>
              <a:t>inside its box</a:t>
            </a:r>
            <a:r>
              <a:rPr lang="en-US" sz="360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>
                <a:solidFill>
                  <a:srgbClr val="0070C0"/>
                </a:solidFill>
              </a:rPr>
              <a:t>actual value</a:t>
            </a:r>
            <a:r>
              <a:rPr lang="en-US" sz="3600" dirty="0">
                <a:solidFill>
                  <a:srgbClr val="0070C0"/>
                </a:solidFill>
              </a:rPr>
              <a:t>. 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.  So changes to the parameter </a:t>
            </a:r>
            <a:r>
              <a:rPr lang="en-US" sz="3600" i="1" dirty="0">
                <a:solidFill>
                  <a:srgbClr val="0070C0"/>
                </a:solidFill>
              </a:rPr>
              <a:t>do affect the original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location</a:t>
            </a:r>
            <a:r>
              <a:rPr lang="en-US" dirty="0"/>
              <a:t> in their variable box.  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Doodler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mouseDragged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MouseEvent</a:t>
            </a:r>
            <a:r>
              <a:rPr lang="en-US" altLang="x-none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event.getX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rect.setFilled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What if we wanted the </a:t>
            </a:r>
            <a:r>
              <a:rPr lang="en-US" sz="3200" i="1" dirty="0">
                <a:solidFill>
                  <a:srgbClr val="0070C0"/>
                </a:solidFill>
              </a:rPr>
              <a:t>same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GRect</a:t>
            </a:r>
            <a:r>
              <a:rPr lang="en-US" sz="3200" dirty="0">
                <a:solidFill>
                  <a:srgbClr val="0070C0"/>
                </a:solidFill>
              </a:rPr>
              <a:t> to track the mouse, instead of making a new one each time?</a:t>
            </a: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oval2.setColor(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are oval and oval2?</a:t>
            </a: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is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Primitives </a:t>
            </a:r>
            <a:r>
              <a:rPr lang="en-US" sz="4800" dirty="0"/>
              <a:t>store their actual values.  </a:t>
            </a:r>
            <a:r>
              <a:rPr lang="en-US" sz="4800" b="1" dirty="0"/>
              <a:t>Objects</a:t>
            </a:r>
            <a:r>
              <a:rPr lang="en-US" sz="4800" dirty="0"/>
              <a:t> store their </a:t>
            </a:r>
            <a:r>
              <a:rPr lang="en-US" sz="4800" i="1" dirty="0"/>
              <a:t>locations</a:t>
            </a:r>
            <a:r>
              <a:rPr lang="en-US" sz="4800" dirty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/>
              <a:t>This affects how your code behaves!</a:t>
            </a:r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ea typeface="Courier" charset="0"/>
                <a:cs typeface="Courier" charset="0"/>
              </a:rPr>
              <a:t>getElementAt</a:t>
            </a:r>
            <a:r>
              <a:rPr lang="en-US" sz="3200" b="1" dirty="0">
                <a:ea typeface="Courier" charset="0"/>
                <a:cs typeface="Courier" charset="0"/>
              </a:rPr>
              <a:t> </a:t>
            </a:r>
            <a:r>
              <a:rPr lang="en-US" sz="3200" dirty="0">
                <a:ea typeface="Courier" charset="0"/>
                <a:cs typeface="Courier" charset="0"/>
              </a:rPr>
              <a:t>returns a </a:t>
            </a:r>
            <a:r>
              <a:rPr lang="en-US" sz="3200" i="1" dirty="0">
                <a:ea typeface="Courier" charset="0"/>
                <a:cs typeface="Courier" charset="0"/>
              </a:rPr>
              <a:t>reference</a:t>
            </a:r>
            <a:r>
              <a:rPr lang="en-US" sz="3200" dirty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This prints </a:t>
            </a:r>
            <a:r>
              <a:rPr lang="en-US" sz="3600" b="1">
                <a:solidFill>
                  <a:srgbClr val="0070C0"/>
                </a:solidFill>
              </a:rPr>
              <a:t>true</a:t>
            </a:r>
            <a:r>
              <a:rPr lang="en-US" sz="3600">
                <a:solidFill>
                  <a:srgbClr val="0070C0"/>
                </a:solidFill>
              </a:rPr>
              <a:t>!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revisit our Whack-A-Mole program to add some new functionality using what we just learned.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Instance Variables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any method</a:t>
            </a: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/>
              <a:t>Instance variable</a:t>
            </a:r>
            <a:r>
              <a:rPr lang="en-US" altLang="x-none" dirty="0"/>
              <a:t>: A variable that lives outside of any method.</a:t>
            </a:r>
          </a:p>
          <a:p>
            <a:pPr lvl="1"/>
            <a:r>
              <a:rPr lang="en-US" altLang="x-none" sz="2400" dirty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an instance variable is throughout an entire file (class).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instance variables and events to make Whack-A-Mole!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053659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exception, Eclipse shows red error text.</a:t>
            </a:r>
          </a:p>
          <a:p>
            <a:pPr lvl="1"/>
            <a:r>
              <a:rPr lang="en-US" altLang="x-none" dirty="0"/>
              <a:t>The error text shows the line number where the error occurred.</a:t>
            </a:r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Problem: </a:t>
            </a:r>
            <a:r>
              <a:rPr lang="en-US" sz="3600" b="1" dirty="0">
                <a:solidFill>
                  <a:srgbClr val="0070C0"/>
                </a:solidFill>
              </a:rPr>
              <a:t>mole</a:t>
            </a:r>
            <a:r>
              <a:rPr lang="en-US" sz="3600" dirty="0">
                <a:solidFill>
                  <a:srgbClr val="0070C0"/>
                </a:solidFill>
              </a:rPr>
              <a:t> may be null if the user doesn’t click on a mole!  Removing null will crash </a:t>
            </a:r>
            <a:r>
              <a:rPr lang="en-US" sz="3600" dirty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if (mole != null)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remove(mole);	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one helpful property of how Java evaluates </a:t>
            </a:r>
            <a:r>
              <a:rPr lang="en-US" dirty="0" err="1"/>
              <a:t>boolean</a:t>
            </a:r>
            <a:r>
              <a:rPr lang="en-US" dirty="0"/>
              <a:t> expressions, called </a:t>
            </a:r>
            <a:r>
              <a:rPr lang="en-US" b="1" dirty="0"/>
              <a:t>short-circuit evaluation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evaluating </a:t>
            </a:r>
            <a:r>
              <a:rPr lang="en-US" dirty="0" err="1"/>
              <a:t>boolean</a:t>
            </a:r>
            <a:r>
              <a:rPr lang="en-US" dirty="0"/>
              <a:t> expressions, Java only evaluates </a:t>
            </a:r>
            <a:r>
              <a:rPr lang="en-US" i="1" dirty="0"/>
              <a:t>as much of the expression as it needs to </a:t>
            </a:r>
            <a:r>
              <a:rPr lang="en-US" dirty="0"/>
              <a:t>in order to evaluate it to be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 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null!</a:t>
            </a: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! 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Aww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>
                <a:solidFill>
                  <a:sysClr val="windowText" lastClr="000000"/>
                </a:solidFill>
              </a:rPr>
              <a:t>cuuuute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. value 27!</a:t>
            </a: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.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267350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>
                <a:solidFill>
                  <a:sysClr val="windowText" lastClr="000000"/>
                </a:solidFill>
              </a:rPr>
              <a:t>GRect</a:t>
            </a:r>
            <a:r>
              <a:rPr lang="en-US" sz="30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.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. a big, strong </a:t>
            </a:r>
            <a:r>
              <a:rPr lang="en-US" sz="2400">
                <a:solidFill>
                  <a:sysClr val="windowText" lastClr="000000"/>
                </a:solidFill>
              </a:rPr>
              <a:t>GRect!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 I’m y.</a:t>
            </a: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 have the same value!</a:t>
            </a: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/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 I’m r.</a:t>
            </a: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It looks like </a:t>
            </a:r>
            <a:r>
              <a:rPr lang="en-US" sz="2600">
                <a:solidFill>
                  <a:sysClr val="windowText" lastClr="000000"/>
                </a:solidFill>
              </a:rPr>
              <a:t>we have the same size, location, everything!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 I thought we had so much in common!</a:t>
            </a: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</a:t>
            </a:r>
            <a:r>
              <a:rPr lang="en-US" altLang="x-none" sz="2800" dirty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event-driven programming</a:t>
            </a:r>
            <a:r>
              <a:rPr lang="en-US" altLang="x-none" sz="2800" dirty="0"/>
              <a:t>: A coding style (common in graphical programs) where your code is executed in response to user events.</a:t>
            </a:r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Primitives store their </a:t>
            </a:r>
            <a:r>
              <a:rPr lang="en-US" sz="3600" i="1">
                <a:solidFill>
                  <a:srgbClr val="0070C0"/>
                </a:solidFill>
              </a:rPr>
              <a:t>actual value </a:t>
            </a:r>
            <a:r>
              <a:rPr lang="en-US" sz="360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objects store the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where all </a:t>
            </a:r>
            <a:r>
              <a:rPr lang="en-US" sz="360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>
                <a:solidFill>
                  <a:srgbClr val="0070C0"/>
                </a:solidFill>
              </a:rPr>
              <a:t>locations</a:t>
            </a:r>
            <a:r>
              <a:rPr lang="en-US" sz="3600" dirty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increment this one by 2.</a:t>
            </a: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Events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mouseClicked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mouseMoved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moved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29 now!</a:t>
            </a: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And I’m still 27!</a:t>
            </a: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Then, they wanted a twin for </a:t>
            </a:r>
            <a:r>
              <a:rPr lang="en-US" sz="3800" dirty="0" err="1"/>
              <a:t>rect</a:t>
            </a:r>
            <a:r>
              <a:rPr lang="en-US" sz="3800" dirty="0"/>
              <a:t>, too.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make this one BLUE.</a:t>
            </a: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/>
              <a:t>…</a:t>
            </a:r>
            <a:r>
              <a:rPr lang="en-US" sz="3600" dirty="0"/>
              <a:t>so they went to location 5 and changed the color to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blue!</a:t>
            </a: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>
                <a:solidFill>
                  <a:srgbClr val="0070C0"/>
                </a:solidFill>
              </a:rPr>
              <a:t>in its box</a:t>
            </a:r>
            <a:r>
              <a:rPr lang="en-US" sz="3600" dirty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Mouse Events</a:t>
            </a:r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different types of mouse events.</a:t>
            </a:r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Therefore, both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Since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 I’m going to college.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We’ll miss you, honey!  Don’t forget to call!  Don’t stay up too late!  Watch out for rogue bicyclists!</a:t>
            </a: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MouseEvent</a:t>
            </a:r>
            <a:r>
              <a:rPr lang="en-US" altLang="x-none" dirty="0"/>
              <a:t> Objects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/>
          </a:p>
          <a:p>
            <a:r>
              <a:rPr lang="en-US" altLang="x-none" sz="2800" dirty="0"/>
              <a:t>A 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/>
              <a:t> contains information 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...but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 And I’m still 27.</a:t>
            </a: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 And I’m still 27.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ysClr val="windowText" lastClr="000000"/>
                </a:solidFill>
              </a:rPr>
              <a:t>Ohhhh</a:t>
            </a:r>
            <a:r>
              <a:rPr lang="en-US" sz="2600" dirty="0">
                <a:solidFill>
                  <a:sysClr val="windowText" lastClr="000000"/>
                </a:solidFill>
              </a:rPr>
              <a:t> honey!  You’ll always be our little 27.</a:t>
            </a: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 I’m going to college.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>
                <a:solidFill>
                  <a:sysClr val="windowText" lastClr="000000"/>
                </a:solidFill>
              </a:rPr>
              <a:t>rect</a:t>
            </a:r>
            <a:r>
              <a:rPr lang="en-US" sz="2600" dirty="0">
                <a:solidFill>
                  <a:sysClr val="windowText" lastClr="000000"/>
                </a:solidFill>
              </a:rPr>
              <a:t>!  We are empty nesters now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also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rect</a:t>
            </a:r>
            <a:r>
              <a:rPr lang="en-US" sz="3600" dirty="0"/>
              <a:t> also had an amazing college experience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>
                <a:solidFill>
                  <a:srgbClr val="FF0000"/>
                </a:solidFill>
              </a:rPr>
              <a:t>Color = YELLOW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Color.YELLOW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I’m yellow!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Hey, what gives!  I’m yellow now too!</a:t>
            </a: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3741</TotalTime>
  <Words>3452</Words>
  <Application>Microsoft Macintosh PowerPoint</Application>
  <PresentationFormat>On-screen Show (4:3)</PresentationFormat>
  <Paragraphs>857</Paragraphs>
  <Slides>120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3" baseType="lpstr">
      <vt:lpstr>ＭＳ Ｐゴシック</vt:lpstr>
      <vt:lpstr>Andale Mono</vt:lpstr>
      <vt:lpstr>Arial</vt:lpstr>
      <vt:lpstr>Calibri</vt:lpstr>
      <vt:lpstr>Chalkboard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Plan for Today</vt:lpstr>
      <vt:lpstr>Events</vt:lpstr>
      <vt:lpstr>Events</vt:lpstr>
      <vt:lpstr>Types of Mouse Events</vt:lpstr>
      <vt:lpstr>MouseEvent Objects</vt:lpstr>
      <vt:lpstr>Example: Doodler</vt:lpstr>
      <vt:lpstr>Doodler</vt:lpstr>
      <vt:lpstr>Instance Variables</vt:lpstr>
      <vt:lpstr>Whack-A-Mole</vt:lpstr>
      <vt:lpstr>Exception</vt:lpstr>
      <vt:lpstr>Whack-A-Null?</vt:lpstr>
      <vt:lpstr>Whack-A-Null?</vt:lpstr>
      <vt:lpstr>Whack-A-Mole!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Plan for Today</vt:lpstr>
      <vt:lpstr>Revisiting Whack-A-Mole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265</cp:revision>
  <cp:lastPrinted>2017-07-20T12:38:28Z</cp:lastPrinted>
  <dcterms:created xsi:type="dcterms:W3CDTF">2017-04-27T05:20:22Z</dcterms:created>
  <dcterms:modified xsi:type="dcterms:W3CDTF">2018-07-18T16:18:46Z</dcterms:modified>
</cp:coreProperties>
</file>